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Oswald"/>
      <p:regular r:id="rId34"/>
      <p:bold r:id="rId35"/>
    </p:embeddedFont>
    <p:embeddedFont>
      <p:font typeface="Spectral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20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Oswald-bold.fntdata"/><Relationship Id="rId12" Type="http://schemas.openxmlformats.org/officeDocument/2006/relationships/slide" Target="slides/slide7.xml"/><Relationship Id="rId34" Type="http://schemas.openxmlformats.org/officeDocument/2006/relationships/font" Target="fonts/Oswald-regular.fntdata"/><Relationship Id="rId15" Type="http://schemas.openxmlformats.org/officeDocument/2006/relationships/slide" Target="slides/slide10.xml"/><Relationship Id="rId37" Type="http://schemas.openxmlformats.org/officeDocument/2006/relationships/font" Target="fonts/Spectral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Spectral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445297dfb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445297dfb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455e4d50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455e4d5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455e4d50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455e4d50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4d77a955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4d77a955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d77a955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d77a955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4d77a955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4d77a955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d77a955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d77a955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4d77a955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4d77a955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4d77a955f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4d77a955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55e4d50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55e4d50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455e4d50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455e4d50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45297dfb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45297dfb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455e4d50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455e4d50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5297dfb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5297dfb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45297dfbc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45297dfbc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45297dfb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45297dfb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455e4d5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455e4d5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455e4d5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455e4d5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455e4d5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455e4d5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455e4d5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455e4d5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edium.com/@peterekeneeze/build-a-simple-blog-app-with-firebase-in-android-studio-b6482275408" TargetMode="External"/><Relationship Id="rId4" Type="http://schemas.openxmlformats.org/officeDocument/2006/relationships/hyperlink" Target="https://www.simplifiedcoding.net" TargetMode="External"/><Relationship Id="rId5" Type="http://schemas.openxmlformats.org/officeDocument/2006/relationships/hyperlink" Target="https://www.androidhive.info" TargetMode="External"/><Relationship Id="rId6" Type="http://schemas.openxmlformats.org/officeDocument/2006/relationships/hyperlink" Target="https://www.stackoverflow.com" TargetMode="External"/><Relationship Id="rId7" Type="http://schemas.openxmlformats.org/officeDocument/2006/relationships/hyperlink" Target="https://developer.android.com" TargetMode="External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 flipH="1" rot="254">
            <a:off x="682775" y="-92908"/>
            <a:ext cx="8123100" cy="20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latin typeface="Spectral ExtraBold"/>
                <a:ea typeface="Spectral ExtraBold"/>
                <a:cs typeface="Spectral ExtraBold"/>
                <a:sym typeface="Spectral ExtraBold"/>
              </a:rPr>
              <a:t>AN ANDROID APP ON </a:t>
            </a:r>
            <a:r>
              <a:rPr lang="en" sz="5200">
                <a:solidFill>
                  <a:srgbClr val="FFFF00"/>
                </a:solidFill>
                <a:latin typeface="Spectral ExtraBold"/>
                <a:ea typeface="Spectral ExtraBold"/>
                <a:cs typeface="Spectral ExtraBold"/>
                <a:sym typeface="Spectral ExtraBold"/>
              </a:rPr>
              <a:t>“PLACEMENT FORUM”</a:t>
            </a:r>
            <a:endParaRPr sz="5200">
              <a:solidFill>
                <a:srgbClr val="FFFF00"/>
              </a:solidFill>
              <a:latin typeface="Spectral ExtraBold"/>
              <a:ea typeface="Spectral ExtraBold"/>
              <a:cs typeface="Spectral ExtraBold"/>
              <a:sym typeface="Spectral Extra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-105775" y="2274900"/>
            <a:ext cx="91440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Presented to you by :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Pragya Gupta - </a:t>
            </a:r>
            <a:r>
              <a:rPr b="1" lang="en" sz="2400">
                <a:solidFill>
                  <a:srgbClr val="FF0000"/>
                </a:solidFill>
              </a:rPr>
              <a:t>T150054427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  								Guided by :</a:t>
            </a:r>
            <a:endParaRPr b="1" sz="2400">
              <a:solidFill>
                <a:srgbClr val="FF0000"/>
              </a:solidFill>
            </a:endParaRPr>
          </a:p>
          <a:p>
            <a:pPr indent="0" lvl="0" marL="5029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Professor Yogesh Handge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270625" y="1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DESIGN, USED CASES</a:t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3349455" y="1283500"/>
            <a:ext cx="14211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3448163" y="1218825"/>
            <a:ext cx="13224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PLACEMENT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APP</a:t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446350" y="2565290"/>
            <a:ext cx="14211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705603" y="2516396"/>
            <a:ext cx="1213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SERVER</a:t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7154521" y="2565290"/>
            <a:ext cx="1421100" cy="51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7258474" y="2612546"/>
            <a:ext cx="1213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2760213" y="2136250"/>
            <a:ext cx="1322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3010713" y="2179575"/>
            <a:ext cx="8214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2760213" y="2993300"/>
            <a:ext cx="1322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 txBox="1"/>
          <p:nvPr/>
        </p:nvSpPr>
        <p:spPr>
          <a:xfrm>
            <a:off x="3132338" y="2923300"/>
            <a:ext cx="8214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UP</a:t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4657763" y="2091550"/>
            <a:ext cx="2091900" cy="517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5041738" y="2060050"/>
            <a:ext cx="149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STATS</a:t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5164438" y="2993300"/>
            <a:ext cx="1322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5325388" y="3036500"/>
            <a:ext cx="1071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164438" y="3776900"/>
            <a:ext cx="1322400" cy="451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5325388" y="3691700"/>
            <a:ext cx="10719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STAY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UPDATED</a:t>
            </a:r>
            <a:endParaRPr/>
          </a:p>
        </p:txBody>
      </p:sp>
      <p:cxnSp>
        <p:nvCxnSpPr>
          <p:cNvPr id="200" name="Google Shape;200;p22"/>
          <p:cNvCxnSpPr>
            <a:endCxn id="184" idx="2"/>
          </p:cNvCxnSpPr>
          <p:nvPr/>
        </p:nvCxnSpPr>
        <p:spPr>
          <a:xfrm flipH="1" rot="10800000">
            <a:off x="3376305" y="1801000"/>
            <a:ext cx="6837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1" name="Google Shape;201;p22"/>
          <p:cNvCxnSpPr>
            <a:endCxn id="184" idx="2"/>
          </p:cNvCxnSpPr>
          <p:nvPr/>
        </p:nvCxnSpPr>
        <p:spPr>
          <a:xfrm rot="10800000">
            <a:off x="4060005" y="1801000"/>
            <a:ext cx="173910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2" name="Google Shape;202;p22"/>
          <p:cNvCxnSpPr/>
          <p:nvPr/>
        </p:nvCxnSpPr>
        <p:spPr>
          <a:xfrm flipH="1">
            <a:off x="3376313" y="2588100"/>
            <a:ext cx="183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3" name="Google Shape;203;p22"/>
          <p:cNvCxnSpPr/>
          <p:nvPr/>
        </p:nvCxnSpPr>
        <p:spPr>
          <a:xfrm flipH="1">
            <a:off x="5780788" y="2588100"/>
            <a:ext cx="183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04" name="Google Shape;204;p22"/>
          <p:cNvCxnSpPr/>
          <p:nvPr/>
        </p:nvCxnSpPr>
        <p:spPr>
          <a:xfrm flipH="1">
            <a:off x="5779738" y="3454700"/>
            <a:ext cx="108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05" name="Google Shape;205;p22"/>
          <p:cNvSpPr txBox="1"/>
          <p:nvPr/>
        </p:nvSpPr>
        <p:spPr>
          <a:xfrm>
            <a:off x="2967488" y="2586453"/>
            <a:ext cx="121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&lt;&lt;include&gt;&gt;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5229388" y="2650125"/>
            <a:ext cx="1263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&lt;&lt;include&gt;&gt;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5183338" y="3518150"/>
            <a:ext cx="12132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&lt;&lt;include&gt;&gt;</a:t>
            </a:r>
            <a:endParaRPr/>
          </a:p>
        </p:txBody>
      </p:sp>
      <p:cxnSp>
        <p:nvCxnSpPr>
          <p:cNvPr id="208" name="Google Shape;208;p22"/>
          <p:cNvCxnSpPr/>
          <p:nvPr/>
        </p:nvCxnSpPr>
        <p:spPr>
          <a:xfrm rot="-5400000">
            <a:off x="760053" y="2038646"/>
            <a:ext cx="1106100" cy="1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09" name="Google Shape;209;p22"/>
          <p:cNvCxnSpPr/>
          <p:nvPr/>
        </p:nvCxnSpPr>
        <p:spPr>
          <a:xfrm flipH="1" rot="5400000">
            <a:off x="7092053" y="2043746"/>
            <a:ext cx="1078200" cy="7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0" name="Google Shape;210;p22"/>
          <p:cNvCxnSpPr/>
          <p:nvPr/>
        </p:nvCxnSpPr>
        <p:spPr>
          <a:xfrm flipH="1">
            <a:off x="1309455" y="1466050"/>
            <a:ext cx="2040000" cy="18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1" name="Google Shape;211;p22"/>
          <p:cNvCxnSpPr/>
          <p:nvPr/>
        </p:nvCxnSpPr>
        <p:spPr>
          <a:xfrm rot="10800000">
            <a:off x="4771475" y="1484475"/>
            <a:ext cx="2860800" cy="23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22"/>
          <p:cNvCxnSpPr/>
          <p:nvPr/>
        </p:nvCxnSpPr>
        <p:spPr>
          <a:xfrm flipH="1">
            <a:off x="1276150" y="4759275"/>
            <a:ext cx="6357300" cy="27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2"/>
          <p:cNvCxnSpPr/>
          <p:nvPr/>
        </p:nvCxnSpPr>
        <p:spPr>
          <a:xfrm>
            <a:off x="1280425" y="3082800"/>
            <a:ext cx="0" cy="17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14" name="Google Shape;214;p22"/>
          <p:cNvCxnSpPr/>
          <p:nvPr/>
        </p:nvCxnSpPr>
        <p:spPr>
          <a:xfrm flipH="1">
            <a:off x="7629950" y="3073100"/>
            <a:ext cx="1200" cy="168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5" name="Google Shape;215;p22"/>
          <p:cNvSpPr/>
          <p:nvPr/>
        </p:nvSpPr>
        <p:spPr>
          <a:xfrm>
            <a:off x="277200" y="921925"/>
            <a:ext cx="8469900" cy="40860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311700" y="132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RESULTS/ANALYSIS 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857625"/>
            <a:ext cx="1182050" cy="18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975" y="857625"/>
            <a:ext cx="1182050" cy="189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699" y="857625"/>
            <a:ext cx="1182050" cy="189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2250" y="132525"/>
            <a:ext cx="1754276" cy="280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/>
        </p:nvSpPr>
        <p:spPr>
          <a:xfrm>
            <a:off x="152400" y="2571750"/>
            <a:ext cx="85206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 Activity:</a:t>
            </a:r>
            <a:endParaRPr b="1" sz="16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For a new user, he/she has to signup first. This is done by entering his/her username, password, department and occupation which is the year in which he/she is studying currently (for college student) and ‘alumni’ if he/she is an alumni of the college. This username would be associated with one user and anything that the user posts would be by this username.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Activity:</a:t>
            </a:r>
            <a:endParaRPr b="1" sz="16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This use case describes how any student/alumni can login using this app only if they already own an account.They need to submit they username and password to gain access to their account.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337025" y="2881025"/>
            <a:ext cx="81426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Setup</a:t>
            </a: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Activity:</a:t>
            </a:r>
            <a:endParaRPr b="1" sz="14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This use case describes how any student/alumni define their own credentials and identity for future recognition.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Navigation Drawer:</a:t>
            </a:r>
            <a:endParaRPr b="1" sz="14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This gives access to functionalities such as ‘ask question’, ‘profile’, ‘about us’, ‘contact us’, ‘share’ and logout.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Upload Activity:</a:t>
            </a:r>
            <a:endParaRPr b="1"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Helps post a new question/post to our feed.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175" y="177025"/>
            <a:ext cx="1858100" cy="29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000" y="176975"/>
            <a:ext cx="1824276" cy="291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825" y="176975"/>
            <a:ext cx="1824274" cy="291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252575" y="3041500"/>
            <a:ext cx="8514300" cy="18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Module</a:t>
            </a: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16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1)Here is our home feed, where the discussion and communication takes place of various topics related to training and placement activities.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2) We can upload a new post, but the description must be defined clearly to give an insight to as what the post is about.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3) We can also click on a post to edit/ delete it, but it can only be done from the owners account.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4) A user-friendly and interactive environment is established.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75" y="95700"/>
            <a:ext cx="1868774" cy="299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850" y="95712"/>
            <a:ext cx="1868776" cy="299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5713"/>
            <a:ext cx="1963650" cy="31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3025" y="95713"/>
            <a:ext cx="1963650" cy="314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362375" y="346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Firebase Snapshots:</a:t>
            </a:r>
            <a:endParaRPr/>
          </a:p>
        </p:txBody>
      </p:sp>
      <p:sp>
        <p:nvSpPr>
          <p:cNvPr id="248" name="Google Shape;248;p26"/>
          <p:cNvSpPr txBox="1"/>
          <p:nvPr>
            <p:ph idx="1" type="body"/>
          </p:nvPr>
        </p:nvSpPr>
        <p:spPr>
          <a:xfrm>
            <a:off x="176550" y="4038100"/>
            <a:ext cx="85818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Whenever we perform some actions, those actions are recorded in the form of JSON objects and stored on the database. The pictures are stored in a library i.e., glide, which then can be used as an imageloader.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32874" cy="1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146" y="152400"/>
            <a:ext cx="2857195" cy="18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200" y="2178350"/>
            <a:ext cx="2603952" cy="17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353950" y="731575"/>
            <a:ext cx="5946600" cy="25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Module</a:t>
            </a:r>
            <a:r>
              <a:rPr b="1" lang="en" sz="20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1" sz="2000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/>
              <a:t>This fragment involves the use of event handling, where we navigate towards different activities by just clicking on buttons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/>
              <a:t>Here, we can get the insight towards the various activities or necessities that are being carried out by the companies or TnP cell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400" y="639925"/>
            <a:ext cx="2204176" cy="35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25" y="3266275"/>
            <a:ext cx="4171650" cy="18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5900" y="0"/>
            <a:ext cx="2476765" cy="14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277925" y="3055450"/>
            <a:ext cx="8742300" cy="20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OnClick of any the following buttons :</a:t>
            </a:r>
            <a:endParaRPr b="1" sz="1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Times New Roman"/>
              <a:buAutoNum type="alphaLcParenR"/>
            </a:pP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Companies visiting our college :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 This event handler takes you to the company activity, where user can view and get updated about the TnP activities or any further information, on clicking their company choice.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AutoNum type="alphaLcParenR"/>
            </a:pP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Placement Report :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Data is usually confidential, but the approximate estimate is shown as to show the placement statistics of the college.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 sz="14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References :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400">
                <a:latin typeface="Times New Roman"/>
                <a:ea typeface="Times New Roman"/>
                <a:cs typeface="Times New Roman"/>
                <a:sym typeface="Times New Roman"/>
              </a:rPr>
              <a:t>Freshers can also avail access to an idea of how coding/or some competitive technology is progressing in today’s world. Also, linking from app to webiste is provided for easy connection/direction.</a:t>
            </a:r>
            <a:endParaRPr b="1"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19156" cy="2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669" y="152400"/>
            <a:ext cx="1719156" cy="2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8937" y="152400"/>
            <a:ext cx="1719156" cy="27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6993" y="152400"/>
            <a:ext cx="1719156" cy="2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336000" y="2805000"/>
            <a:ext cx="8472000" cy="1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: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Font typeface="Times New Roman"/>
              <a:buAutoNum type="arabicParenR"/>
            </a:pPr>
            <a:r>
              <a:rPr b="1" lang="en" sz="17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 :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 Helps in promotion and announcing the better evolution of the app to a wider audience.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arenR"/>
            </a:pPr>
            <a:r>
              <a:rPr b="1" lang="en" sz="17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Us: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 If there are any errors/faults found within the app, the user can contact us at our details mentioned.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AutoNum type="arabicParenR"/>
            </a:pPr>
            <a:r>
              <a:rPr b="1" lang="en" sz="17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Logout :</a:t>
            </a:r>
            <a:r>
              <a:rPr b="1" lang="en" sz="1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1700">
                <a:latin typeface="Times New Roman"/>
                <a:ea typeface="Times New Roman"/>
                <a:cs typeface="Times New Roman"/>
                <a:sym typeface="Times New Roman"/>
              </a:rPr>
              <a:t>This will take the user out of the current account back to the login activity.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275" y="127450"/>
            <a:ext cx="1916824" cy="3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50" y="127450"/>
            <a:ext cx="1916826" cy="30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311700" y="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CONCLUSION</a:t>
            </a:r>
            <a:endParaRPr sz="4800"/>
          </a:p>
        </p:txBody>
      </p:sp>
      <p:sp>
        <p:nvSpPr>
          <p:cNvPr id="281" name="Google Shape;281;p30"/>
          <p:cNvSpPr txBox="1"/>
          <p:nvPr>
            <p:ph idx="1" type="body"/>
          </p:nvPr>
        </p:nvSpPr>
        <p:spPr>
          <a:xfrm>
            <a:off x="311700" y="1008900"/>
            <a:ext cx="8732700" cy="3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❖"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The Placement app functions as a forum for placement activities, a networking platform for students and helps establish an online community for sharing of information and experience.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1600"/>
              </a:spcAft>
              <a:buSzPts val="3000"/>
              <a:buFont typeface="Times New Roman"/>
              <a:buChar char="❖"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 It will help people to access information in an orderly, organised and systematic manner, faster and directly through their Android smartphones. 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311700" y="9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FUTURE SCOPE</a:t>
            </a:r>
            <a:endParaRPr sz="3500"/>
          </a:p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311700" y="7502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Before the development of the project, the prime objective was to keep the hardware &amp; software requirements at a minimum, so that it can function on maximum number of devices. With updates in technology, the app must be able, to be compatible with it.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The project can be made more informative with the help of graphics and making the user interface more user-friendly.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 system can be developed where the posted questions are categorised based on the company name, department etc. So when a user wants to search about posts related to a particular company, all the relevant information would be displayed.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A new feature of bookmarking a discussion can be added. Here, if a user is interested in an ongoing discussion, he will get updates related to the discussion whenever anyone posts something new to the thread. A list of the most bookmarked discussions can be displayed as they are of importance and a majority of people are interested in them.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AutoNum type="arabicPeriod"/>
            </a:pPr>
            <a:r>
              <a:rPr b="1" lang="en" sz="1300">
                <a:latin typeface="Times New Roman"/>
                <a:ea typeface="Times New Roman"/>
                <a:cs typeface="Times New Roman"/>
                <a:sym typeface="Times New Roman"/>
              </a:rPr>
              <a:t>This app could also play a collaborative role with our college where, the training and placement activities shall be updated under the respective company name, henceforth utilizing this method shall help reduce paper and crowd.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</a:rPr>
              <a:t>MOTIVATION  </a:t>
            </a:r>
            <a:endParaRPr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000000"/>
                </a:solidFill>
              </a:rPr>
              <a:t>T</a:t>
            </a:r>
            <a:r>
              <a:rPr i="1" lang="en" sz="2400">
                <a:solidFill>
                  <a:srgbClr val="000000"/>
                </a:solidFill>
              </a:rPr>
              <a:t>aking up this project was </a:t>
            </a:r>
            <a:r>
              <a:rPr i="1" lang="en" sz="2400">
                <a:solidFill>
                  <a:srgbClr val="000000"/>
                </a:solidFill>
              </a:rPr>
              <a:t>primarily an interest in undertaking a challenging project on constructing an android app   :  “A placement forum”. This goal was set up because it’s difficult to stay updated about the training and placement activities and such that with this </a:t>
            </a:r>
            <a:r>
              <a:rPr i="1" lang="en" sz="2400">
                <a:solidFill>
                  <a:srgbClr val="000000"/>
                </a:solidFill>
              </a:rPr>
              <a:t>development</a:t>
            </a:r>
            <a:r>
              <a:rPr i="1" lang="en" sz="2400">
                <a:solidFill>
                  <a:srgbClr val="000000"/>
                </a:solidFill>
              </a:rPr>
              <a:t>, people can carry out their career goals in a planned systematic way.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2975225"/>
            <a:ext cx="8664000" cy="1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students don’t have the prime courage to ‘approach’ someone, or either they don’t have a  base company target goal set in mind.</a:t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better way to ease the hassle, is making an free and easy effective application ‘PLACEPICT’ for the the PICT family.</a:t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the help of this app, communication shall be user-friendly and established amongst many peers, staff, and amongst various other beings.</a:t>
            </a:r>
            <a:endParaRPr b="1"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REFERENCES</a:t>
            </a:r>
            <a:endParaRPr sz="4800"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311700" y="1073450"/>
            <a:ext cx="8520600" cy="21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https://medium.com/@peterekeneeze/build-a-simple-blog-app-with-firebase-in-android-studio-b6482275408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600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https://www.simplifiedcoding.net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3600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https://www.androidhive.info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FF"/>
              </a:buClr>
              <a:buSzPts val="3600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https://www.stackoverflow.com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FF"/>
              </a:buClr>
              <a:buSzPts val="3600"/>
              <a:buAutoNum type="arabicPeriod"/>
            </a:pP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https://developer.android.com</a:t>
            </a:r>
            <a:endParaRPr b="1" sz="3600">
              <a:solidFill>
                <a:srgbClr val="0000FF"/>
              </a:solidFill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9900" y="231435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92450" y="17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SURVEY</a:t>
            </a:r>
            <a:r>
              <a:rPr lang="en"/>
              <a:t>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3700" y="1224450"/>
            <a:ext cx="9038100" cy="32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Studied Quora app and website, as our app is similar to theirs.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Verified with staff and peers about the need for this app.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Asked TnP cell if they need an app for their fruitful use.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Learnt about our target audience i.e., students, staff and alumnis.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Analyze and report on various activities carried out by the training and placement cell.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Noted the advantages and disadvantages of our app, whilst settling for it.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77100" y="21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REQUIREMENTS GATHERING </a:t>
            </a:r>
            <a:endParaRPr sz="360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61000"/>
            <a:ext cx="8832300" cy="25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❖"/>
            </a:pPr>
            <a:r>
              <a:rPr b="1" lang="en" sz="2400" u="sng">
                <a:solidFill>
                  <a:srgbClr val="FF0000"/>
                </a:solidFill>
              </a:rPr>
              <a:t>Functional Requirements :</a:t>
            </a:r>
            <a:endParaRPr b="1" sz="2400" u="sng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Allow juniors to post questions and seniors to answer the questions.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Platform for sharing of interview experiences.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Keeps the user upto date with the training and placement activities.</a:t>
            </a:r>
            <a:endParaRPr b="1" sz="20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400"/>
              <a:buChar char="❖"/>
            </a:pPr>
            <a:r>
              <a:rPr b="1" lang="en" sz="2400" u="sng">
                <a:solidFill>
                  <a:srgbClr val="FF0000"/>
                </a:solidFill>
              </a:rPr>
              <a:t>Non-Functional Requirements :</a:t>
            </a:r>
            <a:endParaRPr b="1" sz="2400" u="sng">
              <a:solidFill>
                <a:srgbClr val="FF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Provides an online guide-system.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Betterment of placement statistics, of the college.</a:t>
            </a:r>
            <a:endParaRPr b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arenR"/>
            </a:pPr>
            <a:r>
              <a:rPr b="1" lang="en" sz="2000">
                <a:solidFill>
                  <a:srgbClr val="000000"/>
                </a:solidFill>
              </a:rPr>
              <a:t>Provides authentic and appropriate solution for all types of queries.</a:t>
            </a:r>
            <a:endParaRPr b="1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24700" y="219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REQUIREMENTS ANALYSIS</a:t>
            </a:r>
            <a:endParaRPr sz="3400"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039000"/>
            <a:ext cx="83466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Display of all the queries in the form of posts, and answers in the form of comments.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Searching must be user-friendly.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Owner should be able to keep track of the activities over the app.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Updation of the company criteria and placement activities should be 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appropriate</a:t>
            </a: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 and easy for the owner.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Linking from app to various websites should be effective.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❖"/>
            </a:pPr>
            <a:r>
              <a:rPr b="1" lang="en" sz="2200">
                <a:latin typeface="Times New Roman"/>
                <a:ea typeface="Times New Roman"/>
                <a:cs typeface="Times New Roman"/>
                <a:sym typeface="Times New Roman"/>
              </a:rPr>
              <a:t>User Interface should follow all the golden rules of UI/UX design.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construct :-</a:t>
            </a:r>
            <a:endParaRPr b="1"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Times New Roman"/>
              <a:buAutoNum type="arabicParenR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An Android App.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arenR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The app is based on a platform of sharing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experiences, queries, having debates and also related to the companies visiting our college.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arenR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It should be more like a forum, where the people can ask their queries, and whoever has knowledge or 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experience</a:t>
            </a: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 regarding them can answer.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arenR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The training and placement activities that are to take place/taking place in the college shall be updated on this app as well.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arenR"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Some short references to help freshers get an idea on ‘how and what’ to target for their goals.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766775" y="3742599"/>
            <a:ext cx="32010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517313" y="2653200"/>
            <a:ext cx="763800" cy="38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558063" y="26532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616938" y="2539500"/>
            <a:ext cx="845400" cy="61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657688" y="25395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1504588" y="3630925"/>
            <a:ext cx="1039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504538" y="3569825"/>
            <a:ext cx="11517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PAGE</a:t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2894813" y="3007300"/>
            <a:ext cx="845400" cy="6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2945763" y="29462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USER</a:t>
            </a:r>
            <a:r>
              <a:rPr lang="en"/>
              <a:t> PAGE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3541563" y="2232300"/>
            <a:ext cx="8454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592513" y="21712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847263" y="622163"/>
            <a:ext cx="13557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787113" y="561063"/>
            <a:ext cx="15174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NEW POST fragment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5068513" y="1544313"/>
            <a:ext cx="8454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5006363" y="1483213"/>
            <a:ext cx="958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4916463" y="2218025"/>
            <a:ext cx="1039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911313" y="2161375"/>
            <a:ext cx="11517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4946513" y="2952825"/>
            <a:ext cx="11166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916463" y="2891725"/>
            <a:ext cx="123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 </a:t>
            </a: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4979900" y="3581700"/>
            <a:ext cx="958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5026050" y="3520600"/>
            <a:ext cx="1039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4997463" y="4271675"/>
            <a:ext cx="958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967400" y="4210575"/>
            <a:ext cx="10395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LOGOUT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solidFill>
                  <a:schemeClr val="dk2"/>
                </a:solidFill>
              </a:rPr>
              <a:t>fragment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6526688" y="652725"/>
            <a:ext cx="11517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6496638" y="591625"/>
            <a:ext cx="12330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POST </a:t>
            </a:r>
            <a:r>
              <a:rPr lang="en"/>
              <a:t>PAGE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6330463" y="1304951"/>
            <a:ext cx="2073600" cy="3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330460" y="1274075"/>
            <a:ext cx="20736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COMPANIES UPDATE</a:t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6371213" y="1708225"/>
            <a:ext cx="2073600" cy="3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6371213" y="1708225"/>
            <a:ext cx="2073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PLACEMENT REPORT</a:t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6371213" y="2111500"/>
            <a:ext cx="2073600" cy="326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6371213" y="2111500"/>
            <a:ext cx="2073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REFERENCES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572138" y="1632100"/>
            <a:ext cx="763800" cy="38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3612888" y="16321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</a:t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2805688" y="1062325"/>
            <a:ext cx="574800" cy="6144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2856613" y="1095825"/>
            <a:ext cx="574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ON CLICK</a:t>
            </a:r>
            <a:endParaRPr sz="900"/>
          </a:p>
        </p:txBody>
      </p:sp>
      <p:sp>
        <p:nvSpPr>
          <p:cNvPr id="129" name="Google Shape;129;p19"/>
          <p:cNvSpPr/>
          <p:nvPr/>
        </p:nvSpPr>
        <p:spPr>
          <a:xfrm>
            <a:off x="1867913" y="448700"/>
            <a:ext cx="886200" cy="66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1908663" y="448700"/>
            <a:ext cx="845400" cy="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UPDATE/DELETE POST</a:t>
            </a:r>
            <a:endParaRPr sz="1200"/>
          </a:p>
        </p:txBody>
      </p:sp>
      <p:sp>
        <p:nvSpPr>
          <p:cNvPr id="131" name="Google Shape;131;p19"/>
          <p:cNvSpPr/>
          <p:nvPr/>
        </p:nvSpPr>
        <p:spPr>
          <a:xfrm>
            <a:off x="3490113" y="938413"/>
            <a:ext cx="958500" cy="387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3477291" y="874788"/>
            <a:ext cx="11166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COMMENT ON</a:t>
            </a:r>
            <a:r>
              <a:rPr lang="en" sz="1200"/>
              <a:t> POST</a:t>
            </a:r>
            <a:endParaRPr sz="1200"/>
          </a:p>
        </p:txBody>
      </p:sp>
      <p:cxnSp>
        <p:nvCxnSpPr>
          <p:cNvPr id="133" name="Google Shape;133;p19"/>
          <p:cNvCxnSpPr/>
          <p:nvPr/>
        </p:nvCxnSpPr>
        <p:spPr>
          <a:xfrm flipH="1" rot="10800000">
            <a:off x="1281113" y="2842950"/>
            <a:ext cx="335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" name="Google Shape;134;p19"/>
          <p:cNvCxnSpPr/>
          <p:nvPr/>
        </p:nvCxnSpPr>
        <p:spPr>
          <a:xfrm>
            <a:off x="2013888" y="3139700"/>
            <a:ext cx="600" cy="5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19"/>
          <p:cNvCxnSpPr/>
          <p:nvPr/>
        </p:nvCxnSpPr>
        <p:spPr>
          <a:xfrm>
            <a:off x="2554338" y="3868300"/>
            <a:ext cx="713100" cy="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9"/>
          <p:cNvCxnSpPr/>
          <p:nvPr/>
        </p:nvCxnSpPr>
        <p:spPr>
          <a:xfrm rot="10800000">
            <a:off x="3257113" y="3674800"/>
            <a:ext cx="114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3756188" y="3359025"/>
            <a:ext cx="3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/>
          <p:nvPr/>
        </p:nvCxnSpPr>
        <p:spPr>
          <a:xfrm rot="10800000">
            <a:off x="4071788" y="2710300"/>
            <a:ext cx="4500" cy="6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9" name="Google Shape;139;p19"/>
          <p:cNvCxnSpPr/>
          <p:nvPr/>
        </p:nvCxnSpPr>
        <p:spPr>
          <a:xfrm rot="10800000">
            <a:off x="2085813" y="1851525"/>
            <a:ext cx="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/>
          <p:cNvCxnSpPr/>
          <p:nvPr/>
        </p:nvCxnSpPr>
        <p:spPr>
          <a:xfrm>
            <a:off x="2085813" y="1853138"/>
            <a:ext cx="14763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1" name="Google Shape;141;p19"/>
          <p:cNvCxnSpPr/>
          <p:nvPr/>
        </p:nvCxnSpPr>
        <p:spPr>
          <a:xfrm rot="10800000">
            <a:off x="4068338" y="2019100"/>
            <a:ext cx="11400" cy="2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2" name="Google Shape;142;p19"/>
          <p:cNvCxnSpPr>
            <a:endCxn id="122" idx="1"/>
          </p:cNvCxnSpPr>
          <p:nvPr/>
        </p:nvCxnSpPr>
        <p:spPr>
          <a:xfrm flipH="1" rot="10800000">
            <a:off x="5925713" y="1831075"/>
            <a:ext cx="445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3" name="Google Shape;143;p19"/>
          <p:cNvCxnSpPr>
            <a:endCxn id="124" idx="1"/>
          </p:cNvCxnSpPr>
          <p:nvPr/>
        </p:nvCxnSpPr>
        <p:spPr>
          <a:xfrm>
            <a:off x="5925713" y="1841350"/>
            <a:ext cx="4455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4" name="Google Shape;144;p19"/>
          <p:cNvCxnSpPr>
            <a:endCxn id="120" idx="1"/>
          </p:cNvCxnSpPr>
          <p:nvPr/>
        </p:nvCxnSpPr>
        <p:spPr>
          <a:xfrm flipH="1" rot="10800000">
            <a:off x="5905360" y="1370825"/>
            <a:ext cx="425100" cy="4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5" name="Google Shape;145;p19"/>
          <p:cNvCxnSpPr>
            <a:endCxn id="107" idx="1"/>
          </p:cNvCxnSpPr>
          <p:nvPr/>
        </p:nvCxnSpPr>
        <p:spPr>
          <a:xfrm flipH="1" rot="10800000">
            <a:off x="4397713" y="1794663"/>
            <a:ext cx="670800" cy="71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6" name="Google Shape;146;p19"/>
          <p:cNvCxnSpPr>
            <a:endCxn id="109" idx="1"/>
          </p:cNvCxnSpPr>
          <p:nvPr/>
        </p:nvCxnSpPr>
        <p:spPr>
          <a:xfrm flipH="1" rot="10800000">
            <a:off x="4418163" y="2468375"/>
            <a:ext cx="498300" cy="3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7" name="Google Shape;147;p19"/>
          <p:cNvCxnSpPr>
            <a:endCxn id="111" idx="1"/>
          </p:cNvCxnSpPr>
          <p:nvPr/>
        </p:nvCxnSpPr>
        <p:spPr>
          <a:xfrm>
            <a:off x="4397813" y="2503575"/>
            <a:ext cx="548700" cy="6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8" name="Google Shape;148;p19"/>
          <p:cNvCxnSpPr>
            <a:endCxn id="113" idx="1"/>
          </p:cNvCxnSpPr>
          <p:nvPr/>
        </p:nvCxnSpPr>
        <p:spPr>
          <a:xfrm>
            <a:off x="4387700" y="2503350"/>
            <a:ext cx="592200" cy="13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49" name="Google Shape;149;p19"/>
          <p:cNvCxnSpPr>
            <a:endCxn id="115" idx="1"/>
          </p:cNvCxnSpPr>
          <p:nvPr/>
        </p:nvCxnSpPr>
        <p:spPr>
          <a:xfrm>
            <a:off x="4397763" y="2503325"/>
            <a:ext cx="599700" cy="20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0" name="Google Shape;150;p19"/>
          <p:cNvCxnSpPr>
            <a:endCxn id="105" idx="1"/>
          </p:cNvCxnSpPr>
          <p:nvPr/>
        </p:nvCxnSpPr>
        <p:spPr>
          <a:xfrm flipH="1" rot="10800000">
            <a:off x="4387663" y="872513"/>
            <a:ext cx="459600" cy="16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1" name="Google Shape;151;p19"/>
          <p:cNvCxnSpPr>
            <a:endCxn id="117" idx="1"/>
          </p:cNvCxnSpPr>
          <p:nvPr/>
        </p:nvCxnSpPr>
        <p:spPr>
          <a:xfrm>
            <a:off x="6210788" y="894075"/>
            <a:ext cx="315900" cy="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" name="Google Shape;152;p19"/>
          <p:cNvCxnSpPr/>
          <p:nvPr/>
        </p:nvCxnSpPr>
        <p:spPr>
          <a:xfrm>
            <a:off x="7677463" y="904400"/>
            <a:ext cx="9168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9"/>
          <p:cNvCxnSpPr/>
          <p:nvPr/>
        </p:nvCxnSpPr>
        <p:spPr>
          <a:xfrm>
            <a:off x="8603588" y="914600"/>
            <a:ext cx="23100" cy="3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9"/>
          <p:cNvCxnSpPr/>
          <p:nvPr/>
        </p:nvCxnSpPr>
        <p:spPr>
          <a:xfrm flipH="1">
            <a:off x="4316363" y="4900538"/>
            <a:ext cx="43101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9"/>
          <p:cNvCxnSpPr/>
          <p:nvPr/>
        </p:nvCxnSpPr>
        <p:spPr>
          <a:xfrm rot="10800000">
            <a:off x="4275563" y="2707250"/>
            <a:ext cx="40800" cy="221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6" name="Google Shape;156;p19"/>
          <p:cNvCxnSpPr>
            <a:endCxn id="127" idx="3"/>
          </p:cNvCxnSpPr>
          <p:nvPr/>
        </p:nvCxnSpPr>
        <p:spPr>
          <a:xfrm rot="10800000">
            <a:off x="3380488" y="1369525"/>
            <a:ext cx="192300" cy="38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7" name="Google Shape;157;p19"/>
          <p:cNvCxnSpPr>
            <a:stCxn id="126" idx="0"/>
            <a:endCxn id="126" idx="0"/>
          </p:cNvCxnSpPr>
          <p:nvPr/>
        </p:nvCxnSpPr>
        <p:spPr>
          <a:xfrm>
            <a:off x="4035588" y="16321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9"/>
          <p:cNvCxnSpPr/>
          <p:nvPr/>
        </p:nvCxnSpPr>
        <p:spPr>
          <a:xfrm rot="10800000">
            <a:off x="3975113" y="1331013"/>
            <a:ext cx="10200" cy="29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9" name="Google Shape;159;p19"/>
          <p:cNvCxnSpPr/>
          <p:nvPr/>
        </p:nvCxnSpPr>
        <p:spPr>
          <a:xfrm rot="10800000">
            <a:off x="2320138" y="1362775"/>
            <a:ext cx="5157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>
            <a:endCxn id="129" idx="2"/>
          </p:cNvCxnSpPr>
          <p:nvPr/>
        </p:nvCxnSpPr>
        <p:spPr>
          <a:xfrm rot="10800000">
            <a:off x="2311013" y="1116200"/>
            <a:ext cx="900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19"/>
          <p:cNvCxnSpPr>
            <a:stCxn id="97" idx="3"/>
            <a:endCxn id="97" idx="3"/>
          </p:cNvCxnSpPr>
          <p:nvPr/>
        </p:nvCxnSpPr>
        <p:spPr>
          <a:xfrm>
            <a:off x="2462338" y="2846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2483038" y="2849775"/>
            <a:ext cx="17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2656188" y="2859950"/>
            <a:ext cx="20400" cy="16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>
            <a:off x="2686738" y="4520150"/>
            <a:ext cx="232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9"/>
          <p:cNvSpPr/>
          <p:nvPr/>
        </p:nvSpPr>
        <p:spPr>
          <a:xfrm>
            <a:off x="193525" y="148700"/>
            <a:ext cx="8708400" cy="4919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17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USED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11700" y="10378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❖"/>
            </a:pPr>
            <a:r>
              <a:rPr b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</a:t>
            </a:r>
            <a:r>
              <a:rPr b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 :</a:t>
            </a:r>
            <a:endParaRPr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Android Studio.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JRE(Java Runtime Environment) and Android SDK(Software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 Kit).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High speed internet connection.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Google Firebase.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Char char="❖"/>
            </a:pPr>
            <a:r>
              <a:rPr b="1" lang="en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Resources:</a:t>
            </a:r>
            <a:endParaRPr b="1" u="sng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 cable for testing and installing.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Android Mobile phone.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lphaLcParenR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Laptop.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50" y="2459772"/>
            <a:ext cx="4114525" cy="20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17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API  USED</a:t>
            </a:r>
            <a:endParaRPr sz="5000"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170550" y="1097925"/>
            <a:ext cx="8802900" cy="1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b="1"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 :</a:t>
            </a: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Android ( Java, XML).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b="1"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 :</a:t>
            </a: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AutoNum type="alphaLcParenR"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GOOGLE FIREBASE Authentication, Real-time Database, Storage.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b) Glide - For Images.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b="1"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Used :</a:t>
            </a: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Apache Server.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Times New Roman"/>
              <a:buChar char="❖"/>
            </a:pPr>
            <a:r>
              <a:rPr b="1" lang="en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Supported Android Versions :</a:t>
            </a:r>
            <a:r>
              <a:rPr b="1" lang="en" sz="2800">
                <a:latin typeface="Times New Roman"/>
                <a:ea typeface="Times New Roman"/>
                <a:cs typeface="Times New Roman"/>
                <a:sym typeface="Times New Roman"/>
              </a:rPr>
              <a:t> Jelly Bean to Oreo.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